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5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3625-12BF-4837-8F54-D2B3C4DB3DDC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9D20B-D543-47DE-91DA-59C0EE92EE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23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8E9B-2D90-4C30-B2C4-7A894B0D533C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502B-BF31-4B7D-A0B0-F05FED1E5205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BCA1-CEB1-495C-BF1C-071B49EF68EA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9AB2-DC1C-4E72-ACDF-A2DF3C58FAFC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AF3B-44BD-496E-9AF7-822BED89BD12}" type="datetime1">
              <a:rPr lang="nl-NL" smtClean="0"/>
              <a:t>15-11-2016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44D4-F329-4DF9-86ED-5C17BD86E869}" type="datetime1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2A76-CA35-4B97-877F-D3B102F76D25}" type="datetime1">
              <a:rPr lang="nl-NL" smtClean="0"/>
              <a:t>15-11-2016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68F6-B358-42D9-96F9-367D4B76A14A}" type="datetime1">
              <a:rPr lang="nl-NL" smtClean="0"/>
              <a:t>15-11-2016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C0A1-C109-4650-A4DE-091B5DAECB60}" type="datetime1">
              <a:rPr lang="nl-NL" smtClean="0"/>
              <a:t>15-11-2016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1AF8-188B-4768-B69C-39AF83A30F80}" type="datetime1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FE7F-FBD5-4A51-8314-B9AB1D8354AA}" type="datetime1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CDB841B-1FE8-484D-B2F6-DB6EE8FB71A7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Voorlichting NH2015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04C58B9-EDDC-4C64-BE19-CA8C2100F4B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000" dirty="0"/>
              <a:t>Voorlichting geven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Leren en toepassen in de praktijk</a:t>
            </a:r>
          </a:p>
        </p:txBody>
      </p:sp>
    </p:spTree>
    <p:extLst>
      <p:ext uri="{BB962C8B-B14F-4D97-AF65-F5344CB8AC3E}">
        <p14:creationId xmlns:p14="http://schemas.microsoft.com/office/powerpoint/2010/main" val="239341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Voorlichting waar: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Rijksoverheid.nl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Ivoren kruis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Kiesbeter.nl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Consumentenbond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Televisieprogramma’s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Radar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Postbus 51 spotjes</a:t>
            </a:r>
          </a:p>
          <a:p>
            <a:r>
              <a:rPr lang="nl-NL" dirty="0" err="1">
                <a:solidFill>
                  <a:schemeClr val="accent1">
                    <a:lumMod val="50000"/>
                  </a:schemeClr>
                </a:solidFill>
              </a:rPr>
              <a:t>Enz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Kijk eens in deze school: posters op elke gang!!!!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91C4-1817-4CE5-B752-1AFF6125354A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10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83004"/>
            <a:ext cx="1642848" cy="170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41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 Voorlichting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Voorlichting  geven aan klasgenoot over een eenvoudig gezondheidskundig onderwerp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Voorbereid op papier, wordt ingeleverd en nagekeken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Beoordeling volgens criterialijst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Onderwerp laten goedkeuren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Wordt afgetekend als opdracht 2 aftekenkaart bij voorlichting en preventie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78DC-E6DE-4C8C-BFFB-9564E1443970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11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754480"/>
            <a:ext cx="1656184" cy="141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5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Bereiken van goede gezondheid: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15616" y="1574800"/>
            <a:ext cx="3312368" cy="4525963"/>
          </a:xfrm>
        </p:spPr>
        <p:txBody>
          <a:bodyPr/>
          <a:lstStyle/>
          <a:p>
            <a:r>
              <a:rPr lang="nl-NL" dirty="0"/>
              <a:t>de VOORLICHTING is goed: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Goed voorbeeld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CE0-0810-444F-AADB-34F851A533FB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1026" name="Picture 2" descr="\\npc.root\redirect$\kag.hoogeveen\Pictures\voorlich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10009"/>
            <a:ext cx="3240360" cy="296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98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voorlichting: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Goede voorlichting stelt pati</a:t>
            </a:r>
            <a:r>
              <a:rPr lang="nl-NL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ë</a:t>
            </a:r>
            <a:r>
              <a:rPr lang="en-US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nten in staat om goede weloverwogen keuzes te maken en die na te leven.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Hierdoor worden pati</a:t>
            </a:r>
            <a:r>
              <a:rPr lang="nl-NL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ë</a:t>
            </a:r>
            <a:r>
              <a:rPr lang="en-US" sz="2800" b="0" dirty="0">
                <a:solidFill>
                  <a:srgbClr val="003399"/>
                </a:solidFill>
                <a:latin typeface="Arial" charset="0"/>
                <a:cs typeface="Arial" charset="0"/>
              </a:rPr>
              <a:t>nten minder afhankelijk van zorgverleners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FB55-93B8-47E6-B7B0-330B1C703978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71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voorlichting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Altijd gericht op gedragsverandering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gezond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gedrag  </a:t>
            </a: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</a:t>
            </a: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mondigheid  </a:t>
            </a: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therapietrouw  </a:t>
            </a: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ongerustheid en angst  </a:t>
            </a:r>
          </a:p>
          <a:p>
            <a:pPr marL="533400" lvl="0" indent="-533400" fontAlgn="base">
              <a:spcAft>
                <a:spcPct val="0"/>
              </a:spcAft>
              <a:buFontTx/>
              <a:buAutoNum type="arabicPeriod"/>
            </a:pPr>
            <a:r>
              <a:rPr lang="en-US" sz="3200" b="0" kern="0" dirty="0">
                <a:solidFill>
                  <a:srgbClr val="003399"/>
                </a:solidFill>
                <a:cs typeface="Arial"/>
                <a:sym typeface="Symbol" pitchFamily="18" charset="2"/>
              </a:rPr>
              <a:t> kosten 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4AB-E28A-4D9C-A7D7-47A2BA6FFF66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NH2015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07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vier B’ </a:t>
            </a:r>
            <a:r>
              <a:rPr lang="nl-NL" sz="2800" dirty="0"/>
              <a:t>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320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B</a:t>
            </a:r>
            <a:r>
              <a:rPr lang="en-US" sz="3200" b="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elangrijk</a:t>
            </a:r>
            <a:r>
              <a:rPr lang="en-US" sz="3200" b="0" kern="0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		</a:t>
            </a:r>
            <a:r>
              <a:rPr lang="en-US" sz="3200" b="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alleen</a:t>
            </a:r>
            <a:r>
              <a:rPr lang="en-US" sz="3200" b="0" kern="0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</a:t>
            </a:r>
            <a:r>
              <a:rPr lang="en-US" sz="3200" b="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hoofdzaken</a:t>
            </a:r>
            <a:endParaRPr lang="en-US" sz="3200" b="0" kern="0" dirty="0">
              <a:solidFill>
                <a:schemeClr val="accent1">
                  <a:lumMod val="50000"/>
                </a:schemeClr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en-US" sz="3200" b="0" kern="0" dirty="0">
              <a:solidFill>
                <a:srgbClr val="003399"/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320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B</a:t>
            </a:r>
            <a:r>
              <a:rPr lang="en-US" sz="3200" b="0" kern="0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ruikbaar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		info is 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toepasbaar</a:t>
            </a:r>
            <a:endParaRPr lang="en-US" sz="3200" b="0" kern="0" dirty="0">
              <a:solidFill>
                <a:srgbClr val="003399"/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en-US" sz="3200" b="0" kern="0" dirty="0">
              <a:solidFill>
                <a:srgbClr val="003399"/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3200" kern="0" dirty="0" err="1">
                <a:solidFill>
                  <a:srgbClr val="003399"/>
                </a:solidFill>
                <a:cs typeface="Arial"/>
              </a:rPr>
              <a:t>B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egrijpelijk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		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geen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vakjargon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en-US" sz="3200" b="0" kern="0" dirty="0">
              <a:solidFill>
                <a:srgbClr val="003399"/>
              </a:solidFill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3200" kern="0" dirty="0" err="1">
                <a:solidFill>
                  <a:srgbClr val="003399"/>
                </a:solidFill>
                <a:cs typeface="Arial"/>
              </a:rPr>
              <a:t>B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eklijven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		info 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blijft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</a:t>
            </a:r>
            <a:r>
              <a:rPr lang="en-US" sz="3200" b="0" kern="0" dirty="0" err="1">
                <a:solidFill>
                  <a:srgbClr val="003399"/>
                </a:solidFill>
                <a:cs typeface="Arial"/>
              </a:rPr>
              <a:t>hangen</a:t>
            </a:r>
            <a:r>
              <a:rPr lang="en-US" sz="3200" b="0" kern="0" dirty="0">
                <a:solidFill>
                  <a:srgbClr val="003399"/>
                </a:solidFill>
                <a:cs typeface="Arial"/>
              </a:rPr>
              <a:t> 					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2801-E76C-402D-8D41-9F08601028CD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62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Liefst mondeling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Face tot face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Telefonisch??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Tell-show-do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Hulpmiddelen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Informatiefolder mee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3B24-7DC3-481D-8C67-B75F03E40F50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6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8879"/>
            <a:ext cx="3600400" cy="212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35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Model van </a:t>
            </a:r>
            <a:r>
              <a:rPr lang="nl-NL" dirty="0" err="1"/>
              <a:t>Balm</a:t>
            </a:r>
            <a:r>
              <a:rPr lang="nl-NL" dirty="0"/>
              <a:t>:</a:t>
            </a:r>
            <a:br>
              <a:rPr lang="nl-NL" dirty="0"/>
            </a:br>
            <a:r>
              <a:rPr lang="nl-NL" sz="2000" dirty="0"/>
              <a:t>gericht op gedragsverandering</a:t>
            </a:r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616431"/>
              </p:ext>
            </p:extLst>
          </p:nvPr>
        </p:nvGraphicFramePr>
        <p:xfrm>
          <a:off x="900112" y="2948781"/>
          <a:ext cx="6734175" cy="1981200"/>
        </p:xfrm>
        <a:graphic>
          <a:graphicData uri="http://schemas.openxmlformats.org/drawingml/2006/table">
            <a:tbl>
              <a:tblPr/>
              <a:tblGrid>
                <a:gridCol w="224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4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br>
                        <a:rPr lang="nl-NL" dirty="0">
                          <a:effectLst/>
                        </a:rPr>
                      </a:br>
                      <a:endParaRPr lang="nl-NL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Openstaan</a:t>
                      </a:r>
                    </a:p>
                    <a:p>
                      <a:pPr fontAlgn="t"/>
                      <a:endParaRPr lang="nl-NL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Begrijpen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Willen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Kunnen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nl-NL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Doen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l-NL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nl-NL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Volhouden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DF0B-1F1B-42C7-8946-DEE7237AAD66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41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Communicatie: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2F1-A7C6-48ED-BB60-E30D79F21E7E}" type="datetime1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pPr/>
              <a:t>8</a:t>
            </a:fld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25858"/>
            <a:ext cx="2993574" cy="191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93" y="2132856"/>
            <a:ext cx="2540239" cy="225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9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solidFill>
                  <a:srgbClr val="073E87"/>
                </a:solidFill>
              </a:rPr>
              <a:t>Voorbeeld bij model </a:t>
            </a:r>
            <a:r>
              <a:rPr lang="nl-NL" sz="2400" dirty="0" err="1">
                <a:solidFill>
                  <a:srgbClr val="073E87"/>
                </a:solidFill>
              </a:rPr>
              <a:t>balm</a:t>
            </a:r>
            <a:br>
              <a:rPr lang="nl-NL" dirty="0"/>
            </a:br>
            <a:r>
              <a:rPr lang="nl-NL" sz="2000" dirty="0"/>
              <a:t>Je bent te zwaar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Aanpassen van gedrag: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Openstaan is een voorwaarde: bereid zijn om te……..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Begrijpen : waarom,  belang ervan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Willen: snappen dat de voordelen opwegen tegen nadelen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Fysiek en psychisch in staat zijn het uit te voeren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Doen: beetje hulp is vaak fijn en stimulerend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Volhouden: in je leefstijl gaan passen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AAA0-D312-4634-8D09-6BB57231ACC8}" type="datetime1">
              <a:rPr lang="nl-NL" smtClean="0"/>
              <a:t>15-11-2016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58B9-EDDC-4C64-BE19-CA8C2100F4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826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77</TotalTime>
  <Words>264</Words>
  <Application>Microsoft Office PowerPoint</Application>
  <PresentationFormat>Diavoorstelling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Symbol</vt:lpstr>
      <vt:lpstr>Essentieel</vt:lpstr>
      <vt:lpstr>Voorlichting geven</vt:lpstr>
      <vt:lpstr>Bereiken van goede gezondheid: </vt:lpstr>
      <vt:lpstr>Waarom voorlichting:</vt:lpstr>
      <vt:lpstr>Doel voorlichting</vt:lpstr>
      <vt:lpstr>De vier B’ S</vt:lpstr>
      <vt:lpstr>Hoe?</vt:lpstr>
      <vt:lpstr>Model van Balm: gericht op gedragsverandering</vt:lpstr>
      <vt:lpstr>Communicatie:</vt:lpstr>
      <vt:lpstr>Voorbeeld bij model balm Je bent te zwaar</vt:lpstr>
      <vt:lpstr>Voorlichting waar:</vt:lpstr>
      <vt:lpstr>Opdracht 2 Voorlichting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 geven</dc:title>
  <dc:creator>Hoogeveen,K.A.G.</dc:creator>
  <cp:lastModifiedBy>Nienke Hoogeveen</cp:lastModifiedBy>
  <cp:revision>20</cp:revision>
  <dcterms:created xsi:type="dcterms:W3CDTF">2014-08-14T08:40:56Z</dcterms:created>
  <dcterms:modified xsi:type="dcterms:W3CDTF">2016-11-15T13:09:16Z</dcterms:modified>
</cp:coreProperties>
</file>